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f3452b13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f3452b13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f40243b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f40243b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f3452b13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f3452b13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f3452b13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f3452b1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f3452b1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f3452b1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f3452b13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ff3452b13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f40243b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f40243b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c86d289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c86d289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f58dbeef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f58dbeef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f58dbeef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f58dbeef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f8c121e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f8c121e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bae245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bae245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f8c121e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f8c121e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b9f8ef3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b9f8ef3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2d44c7f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2d44c7f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f3452b1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f3452b1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f3452b13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f3452b1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s" sz="3000"/>
              <a:t>Proyecto Riesgo Relativo: Análisis de datos  “ </a:t>
            </a:r>
            <a:r>
              <a:rPr lang="es" sz="3000"/>
              <a:t>Aerolíneas Flight Delay and Cancellation</a:t>
            </a:r>
            <a:r>
              <a:rPr lang="es" sz="3000"/>
              <a:t>”  </a:t>
            </a:r>
            <a:endParaRPr b="0" sz="3000">
              <a:solidFill>
                <a:srgbClr val="0E1D25"/>
              </a:solidFill>
              <a:highlight>
                <a:srgbClr val="FFFFFF"/>
              </a:highlight>
              <a:latin typeface="Arial"/>
              <a:ea typeface="Arial"/>
              <a:cs typeface="Arial"/>
              <a:sym typeface="Arial"/>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lang="es"/>
              <a:t>Betsabé Morales Castro</a:t>
            </a:r>
            <a:endParaRPr/>
          </a:p>
          <a:p>
            <a:pPr indent="0" lvl="0" marL="0" rtl="0" algn="l">
              <a:spcBef>
                <a:spcPts val="0"/>
              </a:spcBef>
              <a:spcAft>
                <a:spcPts val="0"/>
              </a:spcAft>
              <a:buClr>
                <a:schemeClr val="dk2"/>
              </a:buClr>
              <a:buSzPts val="1100"/>
              <a:buFont typeface="Arial"/>
              <a:buNone/>
            </a:pPr>
            <a:r>
              <a:rPr lang="es"/>
              <a:t>Minerva Bobadilla Briones</a:t>
            </a:r>
            <a:endParaRPr/>
          </a:p>
          <a:p>
            <a:pPr indent="0" lvl="0" marL="0" rtl="0" algn="l">
              <a:spcBef>
                <a:spcPts val="0"/>
              </a:spcBef>
              <a:spcAft>
                <a:spcPts val="0"/>
              </a:spcAft>
              <a:buClr>
                <a:schemeClr val="dk2"/>
              </a:buClr>
              <a:buSzPts val="1100"/>
              <a:buFont typeface="Arial"/>
              <a:buNone/>
            </a:pPr>
            <a:r>
              <a:rPr lang="es"/>
              <a:t>Latam</a:t>
            </a:r>
            <a:endParaRPr/>
          </a:p>
          <a:p>
            <a:pPr indent="0" lvl="0" marL="0" rtl="0" algn="l">
              <a:spcBef>
                <a:spcPts val="0"/>
              </a:spcBef>
              <a:spcAft>
                <a:spcPts val="0"/>
              </a:spcAft>
              <a:buClr>
                <a:schemeClr val="dk2"/>
              </a:buClr>
              <a:buSzPts val="1100"/>
              <a:buFont typeface="Arial"/>
              <a:buNone/>
            </a:pPr>
            <a:r>
              <a:rPr lang="es"/>
              <a:t>10-09-2024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450975" y="4358800"/>
            <a:ext cx="83808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Figura N° 5:  Correlación entre variables delay_due_late_aircraft y arr_delay</a:t>
            </a:r>
            <a:r>
              <a:rPr lang="es" sz="1550">
                <a:solidFill>
                  <a:srgbClr val="FFFFFF"/>
                </a:solidFill>
                <a:latin typeface="Lato"/>
                <a:ea typeface="Lato"/>
                <a:cs typeface="Lato"/>
                <a:sym typeface="Lato"/>
              </a:rPr>
              <a:t>.</a:t>
            </a:r>
            <a:endParaRPr sz="1550"/>
          </a:p>
        </p:txBody>
      </p:sp>
      <p:sp>
        <p:nvSpPr>
          <p:cNvPr id="139" name="Google Shape;139;p22"/>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40" name="Google Shape;140;p22"/>
          <p:cNvPicPr preferRelativeResize="0"/>
          <p:nvPr/>
        </p:nvPicPr>
        <p:blipFill rotWithShape="1">
          <a:blip r:embed="rId3">
            <a:alphaModFix/>
          </a:blip>
          <a:srcRect b="29042" l="1199" r="63110" t="13821"/>
          <a:stretch/>
        </p:blipFill>
        <p:spPr>
          <a:xfrm>
            <a:off x="1348050" y="858825"/>
            <a:ext cx="6369398" cy="3599674"/>
          </a:xfrm>
          <a:prstGeom prst="rect">
            <a:avLst/>
          </a:prstGeom>
          <a:noFill/>
          <a:ln>
            <a:noFill/>
          </a:ln>
        </p:spPr>
      </p:pic>
      <p:sp>
        <p:nvSpPr>
          <p:cNvPr id="141" name="Google Shape;141;p22"/>
          <p:cNvSpPr txBox="1"/>
          <p:nvPr/>
        </p:nvSpPr>
        <p:spPr>
          <a:xfrm>
            <a:off x="425600" y="456675"/>
            <a:ext cx="8296800" cy="29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550">
                <a:solidFill>
                  <a:schemeClr val="lt1"/>
                </a:solidFill>
                <a:latin typeface="Lato"/>
                <a:ea typeface="Lato"/>
                <a:cs typeface="Lato"/>
                <a:sym typeface="Lato"/>
              </a:rPr>
              <a:t>V) La Regresión Lineal permite predecir de manera efectiva el tiempo de retraso de un vuelo.</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just">
              <a:spcBef>
                <a:spcPts val="0"/>
              </a:spcBef>
              <a:spcAft>
                <a:spcPts val="0"/>
              </a:spcAft>
              <a:buClr>
                <a:schemeClr val="dk2"/>
              </a:buClr>
              <a:buSzPct val="68750"/>
              <a:buFont typeface="Arial"/>
              <a:buNone/>
            </a:pPr>
            <a:r>
              <a:rPr lang="es" sz="1600"/>
              <a:t>No es posible validar esta hipótesis dado que segùn la Figura N° 5:  Correlación entre variables delay_due_late_aircraft y arr_delay, su correlaciòn es de 0, 6578.Sin embargo El modelo tiene un rendimiento deficiente en la clasificación de la Clase 0 (No Delay), pero un rendimiento muy bueno en la clasificación de la Clase 1 (Delay).</a:t>
            </a:r>
            <a:endParaRPr b="0" sz="1550">
              <a:latin typeface="Lato"/>
              <a:ea typeface="Lato"/>
              <a:cs typeface="Lato"/>
              <a:sym typeface="Lato"/>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nvSpPr>
        <p:spPr>
          <a:xfrm>
            <a:off x="254400" y="3987425"/>
            <a:ext cx="8635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50">
                <a:solidFill>
                  <a:srgbClr val="FFFFFF"/>
                </a:solidFill>
                <a:latin typeface="Lato"/>
                <a:ea typeface="Lato"/>
                <a:cs typeface="Lato"/>
                <a:sym typeface="Lato"/>
              </a:rPr>
              <a:t>Figura N° 6:  Clasificación del estado del vuelo de acuerdo a análisis de Riesgo relativo, cumpliendo con más de tres condiciones de riesgo (</a:t>
            </a:r>
            <a:r>
              <a:rPr lang="es" sz="1200">
                <a:solidFill>
                  <a:schemeClr val="lt1"/>
                </a:solidFill>
                <a:latin typeface="Lato"/>
                <a:ea typeface="Lato"/>
                <a:cs typeface="Lato"/>
                <a:sym typeface="Lato"/>
              </a:rPr>
              <a:t>carrier, late_aircraft, NAS, weather y security</a:t>
            </a:r>
            <a:r>
              <a:rPr lang="es" sz="1250">
                <a:solidFill>
                  <a:srgbClr val="FFFFFF"/>
                </a:solidFill>
                <a:latin typeface="Lato"/>
                <a:ea typeface="Lato"/>
                <a:cs typeface="Lato"/>
                <a:sym typeface="Lato"/>
              </a:rPr>
              <a:t>).</a:t>
            </a:r>
            <a:endParaRPr sz="1250">
              <a:solidFill>
                <a:schemeClr val="dk2"/>
              </a:solidFill>
              <a:highlight>
                <a:srgbClr val="FFFFFF"/>
              </a:highlight>
              <a:latin typeface="Roboto Mono"/>
              <a:ea typeface="Roboto Mono"/>
              <a:cs typeface="Roboto Mono"/>
              <a:sym typeface="Roboto Mono"/>
            </a:endParaRPr>
          </a:p>
          <a:p>
            <a:pPr indent="0" lvl="0" marL="0" rtl="0" algn="ctr">
              <a:spcBef>
                <a:spcPts val="0"/>
              </a:spcBef>
              <a:spcAft>
                <a:spcPts val="0"/>
              </a:spcAft>
              <a:buNone/>
            </a:pPr>
            <a:r>
              <a:t/>
            </a:r>
            <a:endParaRPr sz="1550">
              <a:solidFill>
                <a:srgbClr val="FFFFFF"/>
              </a:solidFill>
              <a:latin typeface="Lato"/>
              <a:ea typeface="Lato"/>
              <a:cs typeface="Lato"/>
              <a:sym typeface="Lato"/>
            </a:endParaRPr>
          </a:p>
          <a:p>
            <a:pPr indent="0" lvl="0" marL="0" rtl="0" algn="ctr">
              <a:spcBef>
                <a:spcPts val="0"/>
              </a:spcBef>
              <a:spcAft>
                <a:spcPts val="0"/>
              </a:spcAft>
              <a:buNone/>
            </a:pPr>
            <a:r>
              <a:t/>
            </a:r>
            <a:endParaRPr sz="1550">
              <a:solidFill>
                <a:srgbClr val="FFFFFF"/>
              </a:solidFill>
              <a:latin typeface="Lato"/>
              <a:ea typeface="Lato"/>
              <a:cs typeface="Lato"/>
              <a:sym typeface="Lato"/>
            </a:endParaRPr>
          </a:p>
        </p:txBody>
      </p:sp>
      <p:sp>
        <p:nvSpPr>
          <p:cNvPr id="152" name="Google Shape;152;p24"/>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53" name="Google Shape;153;p24"/>
          <p:cNvPicPr preferRelativeResize="0"/>
          <p:nvPr/>
        </p:nvPicPr>
        <p:blipFill rotWithShape="1">
          <a:blip r:embed="rId3">
            <a:alphaModFix/>
          </a:blip>
          <a:srcRect b="35569" l="10006" r="66190" t="23475"/>
          <a:stretch/>
        </p:blipFill>
        <p:spPr>
          <a:xfrm>
            <a:off x="1670588" y="536525"/>
            <a:ext cx="5613773" cy="341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425600" y="456675"/>
            <a:ext cx="8296800" cy="29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V) La Regresión Lineal permite predecir de manera efectiva el tiempo de retraso de un vuelo.</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59" name="Google Shape;159;p25"/>
          <p:cNvSpPr txBox="1"/>
          <p:nvPr/>
        </p:nvSpPr>
        <p:spPr>
          <a:xfrm>
            <a:off x="616287" y="4310950"/>
            <a:ext cx="412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lt1"/>
                </a:solidFill>
                <a:latin typeface="Lato"/>
                <a:ea typeface="Lato"/>
                <a:cs typeface="Lato"/>
                <a:sym typeface="Lato"/>
              </a:rPr>
              <a:t>Figura  N° 7:  Matriz de </a:t>
            </a:r>
            <a:r>
              <a:rPr lang="es" sz="1200">
                <a:solidFill>
                  <a:schemeClr val="lt1"/>
                </a:solidFill>
                <a:latin typeface="Lato"/>
                <a:ea typeface="Lato"/>
                <a:cs typeface="Lato"/>
                <a:sym typeface="Lato"/>
              </a:rPr>
              <a:t>Confusión</a:t>
            </a:r>
            <a:r>
              <a:rPr lang="es" sz="1200">
                <a:solidFill>
                  <a:schemeClr val="lt1"/>
                </a:solidFill>
                <a:latin typeface="Lato"/>
                <a:ea typeface="Lato"/>
                <a:cs typeface="Lato"/>
                <a:sym typeface="Lato"/>
              </a:rPr>
              <a:t>.</a:t>
            </a:r>
            <a:endParaRPr sz="1200"/>
          </a:p>
        </p:txBody>
      </p:sp>
      <p:sp>
        <p:nvSpPr>
          <p:cNvPr id="160" name="Google Shape;160;p25"/>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61" name="Google Shape;161;p25"/>
          <p:cNvPicPr preferRelativeResize="0"/>
          <p:nvPr/>
        </p:nvPicPr>
        <p:blipFill rotWithShape="1">
          <a:blip r:embed="rId3">
            <a:alphaModFix/>
          </a:blip>
          <a:srcRect b="8859" l="3479" r="67161" t="23458"/>
          <a:stretch/>
        </p:blipFill>
        <p:spPr>
          <a:xfrm>
            <a:off x="465950" y="810600"/>
            <a:ext cx="4429850" cy="3605100"/>
          </a:xfrm>
          <a:prstGeom prst="rect">
            <a:avLst/>
          </a:prstGeom>
          <a:noFill/>
          <a:ln>
            <a:noFill/>
          </a:ln>
        </p:spPr>
      </p:pic>
      <p:pic>
        <p:nvPicPr>
          <p:cNvPr id="162" name="Google Shape;162;p25"/>
          <p:cNvPicPr preferRelativeResize="0"/>
          <p:nvPr/>
        </p:nvPicPr>
        <p:blipFill rotWithShape="1">
          <a:blip r:embed="rId4">
            <a:alphaModFix/>
          </a:blip>
          <a:srcRect b="27815" l="4545" r="77380" t="39715"/>
          <a:stretch/>
        </p:blipFill>
        <p:spPr>
          <a:xfrm>
            <a:off x="5310788" y="1506875"/>
            <a:ext cx="2930924" cy="1858625"/>
          </a:xfrm>
          <a:prstGeom prst="rect">
            <a:avLst/>
          </a:prstGeom>
          <a:noFill/>
          <a:ln>
            <a:noFill/>
          </a:ln>
        </p:spPr>
      </p:pic>
      <p:sp>
        <p:nvSpPr>
          <p:cNvPr id="163" name="Google Shape;163;p25"/>
          <p:cNvSpPr txBox="1"/>
          <p:nvPr/>
        </p:nvSpPr>
        <p:spPr>
          <a:xfrm>
            <a:off x="5087825" y="877325"/>
            <a:ext cx="3505800" cy="6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550">
                <a:solidFill>
                  <a:schemeClr val="lt1"/>
                </a:solidFill>
                <a:latin typeface="Lato"/>
                <a:ea typeface="Lato"/>
                <a:cs typeface="Lato"/>
                <a:sym typeface="Lato"/>
              </a:rPr>
              <a:t>Tabla N° 2: </a:t>
            </a:r>
            <a:r>
              <a:rPr lang="es" sz="1550">
                <a:solidFill>
                  <a:schemeClr val="lt1"/>
                </a:solidFill>
                <a:latin typeface="Lato"/>
                <a:ea typeface="Lato"/>
                <a:cs typeface="Lato"/>
                <a:sym typeface="Lato"/>
              </a:rPr>
              <a:t>Métricas</a:t>
            </a:r>
            <a:r>
              <a:rPr lang="es" sz="1550">
                <a:solidFill>
                  <a:schemeClr val="lt1"/>
                </a:solidFill>
                <a:latin typeface="Lato"/>
                <a:ea typeface="Lato"/>
                <a:cs typeface="Lato"/>
                <a:sym typeface="Lato"/>
              </a:rPr>
              <a:t> de matriz de confusión.</a:t>
            </a:r>
            <a:endParaRPr/>
          </a:p>
        </p:txBody>
      </p:sp>
      <p:sp>
        <p:nvSpPr>
          <p:cNvPr id="164" name="Google Shape;164;p25"/>
          <p:cNvSpPr txBox="1"/>
          <p:nvPr/>
        </p:nvSpPr>
        <p:spPr>
          <a:xfrm>
            <a:off x="5216600" y="3455475"/>
            <a:ext cx="35058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s" sz="1200">
                <a:solidFill>
                  <a:schemeClr val="lt1"/>
                </a:solidFill>
                <a:latin typeface="Lato"/>
                <a:ea typeface="Lato"/>
                <a:cs typeface="Lato"/>
                <a:sym typeface="Lato"/>
              </a:rPr>
              <a:t>El</a:t>
            </a:r>
            <a:r>
              <a:rPr lang="es" sz="1200">
                <a:solidFill>
                  <a:schemeClr val="lt1"/>
                </a:solidFill>
                <a:latin typeface="Lato"/>
                <a:ea typeface="Lato"/>
                <a:cs typeface="Lato"/>
                <a:sym typeface="Lato"/>
              </a:rPr>
              <a:t> modelo tiene un rendimiento deficiente en la clasificación de la Clase 0 (No Delay), pero un rendimiento muy bueno en la clasificación de la Clase 1 (Delay).</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423600" y="432475"/>
            <a:ext cx="8296800" cy="35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VI) La Regresión Logística es una herramienta adecuada para determinar el estado (a tiempo o retrasado) de un vuelo.</a:t>
            </a:r>
            <a:endParaRPr sz="1550">
              <a:solidFill>
                <a:schemeClr val="lt1"/>
              </a:solidFill>
              <a:latin typeface="Lato"/>
              <a:ea typeface="Lato"/>
              <a:cs typeface="Lato"/>
              <a:sym typeface="Lato"/>
            </a:endParaRPr>
          </a:p>
          <a:p>
            <a:pPr indent="0" lvl="0" marL="0" rtl="0" algn="just">
              <a:spcBef>
                <a:spcPts val="1200"/>
              </a:spcBef>
              <a:spcAft>
                <a:spcPts val="0"/>
              </a:spcAft>
              <a:buNone/>
            </a:pPr>
            <a:r>
              <a:rPr lang="es" sz="1550">
                <a:solidFill>
                  <a:schemeClr val="lt1"/>
                </a:solidFill>
                <a:latin typeface="Lato"/>
                <a:ea typeface="Lato"/>
                <a:cs typeface="Lato"/>
                <a:sym typeface="Lato"/>
              </a:rPr>
              <a:t>Tabla N° 2: Metricas de matriz de confusión.</a:t>
            </a:r>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70" name="Google Shape;170;p26"/>
          <p:cNvSpPr txBox="1"/>
          <p:nvPr/>
        </p:nvSpPr>
        <p:spPr>
          <a:xfrm>
            <a:off x="425599" y="4454825"/>
            <a:ext cx="4205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lt1"/>
                </a:solidFill>
                <a:latin typeface="Lato"/>
                <a:ea typeface="Lato"/>
                <a:cs typeface="Lato"/>
                <a:sym typeface="Lato"/>
              </a:rPr>
              <a:t>Figura  N° 8:  Matriz de Confusión de regresiòn </a:t>
            </a:r>
            <a:r>
              <a:rPr lang="es" sz="1200">
                <a:solidFill>
                  <a:schemeClr val="lt1"/>
                </a:solidFill>
                <a:latin typeface="Lato"/>
                <a:ea typeface="Lato"/>
                <a:cs typeface="Lato"/>
                <a:sym typeface="Lato"/>
              </a:rPr>
              <a:t>logística</a:t>
            </a:r>
            <a:r>
              <a:rPr lang="es" sz="1200">
                <a:solidFill>
                  <a:schemeClr val="lt1"/>
                </a:solidFill>
                <a:latin typeface="Lato"/>
                <a:ea typeface="Lato"/>
                <a:cs typeface="Lato"/>
                <a:sym typeface="Lato"/>
              </a:rPr>
              <a:t>.</a:t>
            </a:r>
            <a:endParaRPr sz="1200"/>
          </a:p>
        </p:txBody>
      </p:sp>
      <p:sp>
        <p:nvSpPr>
          <p:cNvPr id="171" name="Google Shape;171;p26"/>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72" name="Google Shape;172;p26"/>
          <p:cNvPicPr preferRelativeResize="0"/>
          <p:nvPr/>
        </p:nvPicPr>
        <p:blipFill rotWithShape="1">
          <a:blip r:embed="rId3">
            <a:alphaModFix/>
          </a:blip>
          <a:srcRect b="7158" l="1963" r="66825" t="20167"/>
          <a:stretch/>
        </p:blipFill>
        <p:spPr>
          <a:xfrm>
            <a:off x="502000" y="1060525"/>
            <a:ext cx="4129198" cy="3394310"/>
          </a:xfrm>
          <a:prstGeom prst="rect">
            <a:avLst/>
          </a:prstGeom>
          <a:noFill/>
          <a:ln>
            <a:noFill/>
          </a:ln>
        </p:spPr>
      </p:pic>
      <p:pic>
        <p:nvPicPr>
          <p:cNvPr id="173" name="Google Shape;173;p26"/>
          <p:cNvPicPr preferRelativeResize="0"/>
          <p:nvPr/>
        </p:nvPicPr>
        <p:blipFill rotWithShape="1">
          <a:blip r:embed="rId4">
            <a:alphaModFix/>
          </a:blip>
          <a:srcRect b="16375" l="5059" r="70871" t="57151"/>
          <a:stretch/>
        </p:blipFill>
        <p:spPr>
          <a:xfrm>
            <a:off x="5121500" y="1616775"/>
            <a:ext cx="3425900" cy="1330224"/>
          </a:xfrm>
          <a:prstGeom prst="rect">
            <a:avLst/>
          </a:prstGeom>
          <a:noFill/>
          <a:ln>
            <a:noFill/>
          </a:ln>
        </p:spPr>
      </p:pic>
      <p:sp>
        <p:nvSpPr>
          <p:cNvPr id="174" name="Google Shape;174;p26"/>
          <p:cNvSpPr txBox="1"/>
          <p:nvPr/>
        </p:nvSpPr>
        <p:spPr>
          <a:xfrm>
            <a:off x="5087825" y="877325"/>
            <a:ext cx="3505800" cy="6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550">
                <a:solidFill>
                  <a:schemeClr val="lt1"/>
                </a:solidFill>
                <a:latin typeface="Lato"/>
                <a:ea typeface="Lato"/>
                <a:cs typeface="Lato"/>
                <a:sym typeface="Lato"/>
              </a:rPr>
              <a:t>Tabla N° 3: </a:t>
            </a:r>
            <a:r>
              <a:rPr lang="es" sz="1550">
                <a:solidFill>
                  <a:schemeClr val="lt1"/>
                </a:solidFill>
                <a:latin typeface="Lato"/>
                <a:ea typeface="Lato"/>
                <a:cs typeface="Lato"/>
                <a:sym typeface="Lato"/>
              </a:rPr>
              <a:t>Métricas</a:t>
            </a:r>
            <a:r>
              <a:rPr lang="es" sz="1550">
                <a:solidFill>
                  <a:schemeClr val="lt1"/>
                </a:solidFill>
                <a:latin typeface="Lato"/>
                <a:ea typeface="Lato"/>
                <a:cs typeface="Lato"/>
                <a:sym typeface="Lato"/>
              </a:rPr>
              <a:t> de matriz de confusión de </a:t>
            </a:r>
            <a:r>
              <a:rPr lang="es" sz="1550">
                <a:solidFill>
                  <a:schemeClr val="lt1"/>
                </a:solidFill>
                <a:latin typeface="Lato"/>
                <a:ea typeface="Lato"/>
                <a:cs typeface="Lato"/>
                <a:sym typeface="Lato"/>
              </a:rPr>
              <a:t>regresión</a:t>
            </a:r>
            <a:r>
              <a:rPr lang="es" sz="1550">
                <a:solidFill>
                  <a:schemeClr val="lt1"/>
                </a:solidFill>
                <a:latin typeface="Lato"/>
                <a:ea typeface="Lato"/>
                <a:cs typeface="Lato"/>
                <a:sym typeface="Lato"/>
              </a:rPr>
              <a:t> </a:t>
            </a:r>
            <a:r>
              <a:rPr lang="es" sz="1550">
                <a:solidFill>
                  <a:schemeClr val="lt1"/>
                </a:solidFill>
                <a:latin typeface="Lato"/>
                <a:ea typeface="Lato"/>
                <a:cs typeface="Lato"/>
                <a:sym typeface="Lato"/>
              </a:rPr>
              <a:t>Logística</a:t>
            </a:r>
            <a:r>
              <a:rPr lang="es" sz="1550">
                <a:solidFill>
                  <a:schemeClr val="lt1"/>
                </a:solidFill>
                <a:latin typeface="Lato"/>
                <a:ea typeface="Lato"/>
                <a:cs typeface="Lato"/>
                <a:sym typeface="Lato"/>
              </a:rPr>
              <a:t>.</a:t>
            </a:r>
            <a:endParaRPr/>
          </a:p>
        </p:txBody>
      </p:sp>
      <p:sp>
        <p:nvSpPr>
          <p:cNvPr id="175" name="Google Shape;175;p26"/>
          <p:cNvSpPr txBox="1"/>
          <p:nvPr/>
        </p:nvSpPr>
        <p:spPr>
          <a:xfrm>
            <a:off x="5087825" y="3181375"/>
            <a:ext cx="35058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s" sz="1200">
                <a:solidFill>
                  <a:schemeClr val="lt1"/>
                </a:solidFill>
                <a:latin typeface="Lato"/>
                <a:ea typeface="Lato"/>
                <a:cs typeface="Lato"/>
                <a:sym typeface="Lato"/>
              </a:rPr>
              <a:t>Las métricas proporcionadas muestran un modelo de regresión logística con un rendimiento muy alto en ambas clases. </a:t>
            </a:r>
            <a:r>
              <a:rPr lang="es" sz="1200">
                <a:solidFill>
                  <a:schemeClr val="lt1"/>
                </a:solidFill>
                <a:latin typeface="Lato"/>
                <a:ea typeface="Lato"/>
                <a:cs typeface="Lato"/>
                <a:sym typeface="Lato"/>
              </a:rPr>
              <a:t> La Clase 0 (No Delay) y la Clase 1 (Delay).</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423600" y="432475"/>
            <a:ext cx="8296800" cy="34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550">
                <a:solidFill>
                  <a:schemeClr val="lt1"/>
                </a:solidFill>
                <a:latin typeface="Lato"/>
                <a:ea typeface="Lato"/>
                <a:cs typeface="Lato"/>
                <a:sym typeface="Lato"/>
              </a:rPr>
              <a:t>VI) La Regresión Logística es una herramienta adecuada para determinar el estado (a tiempo o retrasado) de un vuelo.</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81" name="Google Shape;181;p27"/>
          <p:cNvSpPr txBox="1"/>
          <p:nvPr/>
        </p:nvSpPr>
        <p:spPr>
          <a:xfrm>
            <a:off x="423600" y="4293600"/>
            <a:ext cx="516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1"/>
                </a:solidFill>
                <a:latin typeface="Lato"/>
                <a:ea typeface="Lato"/>
                <a:cs typeface="Lato"/>
                <a:sym typeface="Lato"/>
              </a:rPr>
              <a:t>Figura  N° 9:  C</a:t>
            </a:r>
            <a:r>
              <a:rPr lang="es" sz="1000">
                <a:solidFill>
                  <a:schemeClr val="lt1"/>
                </a:solidFill>
                <a:latin typeface="Lato"/>
                <a:ea typeface="Lato"/>
                <a:cs typeface="Lato"/>
                <a:sym typeface="Lato"/>
              </a:rPr>
              <a:t>oeficientes del modelo de RL indican la influencia de cada variable sobre la probabilidad de que ocurra un evento, en este caso, un retraso en el vuelo ("Delay"). </a:t>
            </a:r>
            <a:endParaRPr sz="1000"/>
          </a:p>
        </p:txBody>
      </p:sp>
      <p:sp>
        <p:nvSpPr>
          <p:cNvPr id="182" name="Google Shape;182;p27"/>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83" name="Google Shape;183;p27"/>
          <p:cNvPicPr preferRelativeResize="0"/>
          <p:nvPr/>
        </p:nvPicPr>
        <p:blipFill rotWithShape="1">
          <a:blip r:embed="rId3">
            <a:alphaModFix/>
          </a:blip>
          <a:srcRect b="39872" l="5226" r="72467" t="34404"/>
          <a:stretch/>
        </p:blipFill>
        <p:spPr>
          <a:xfrm>
            <a:off x="5808776" y="1474925"/>
            <a:ext cx="2911626" cy="1185362"/>
          </a:xfrm>
          <a:prstGeom prst="rect">
            <a:avLst/>
          </a:prstGeom>
          <a:noFill/>
          <a:ln>
            <a:noFill/>
          </a:ln>
        </p:spPr>
      </p:pic>
      <p:pic>
        <p:nvPicPr>
          <p:cNvPr id="184" name="Google Shape;184;p27"/>
          <p:cNvPicPr preferRelativeResize="0"/>
          <p:nvPr/>
        </p:nvPicPr>
        <p:blipFill rotWithShape="1">
          <a:blip r:embed="rId4">
            <a:alphaModFix/>
          </a:blip>
          <a:srcRect b="10861" l="3568" r="60018" t="21213"/>
          <a:stretch/>
        </p:blipFill>
        <p:spPr>
          <a:xfrm>
            <a:off x="543350" y="1060525"/>
            <a:ext cx="5043348" cy="3321500"/>
          </a:xfrm>
          <a:prstGeom prst="rect">
            <a:avLst/>
          </a:prstGeom>
          <a:noFill/>
          <a:ln>
            <a:noFill/>
          </a:ln>
        </p:spPr>
      </p:pic>
      <p:sp>
        <p:nvSpPr>
          <p:cNvPr id="185" name="Google Shape;185;p27"/>
          <p:cNvSpPr txBox="1"/>
          <p:nvPr/>
        </p:nvSpPr>
        <p:spPr>
          <a:xfrm>
            <a:off x="5826838" y="920825"/>
            <a:ext cx="28755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chemeClr val="lt1"/>
                </a:solidFill>
                <a:latin typeface="Lato"/>
                <a:ea typeface="Lato"/>
                <a:cs typeface="Lato"/>
                <a:sym typeface="Lato"/>
              </a:rPr>
              <a:t>Tabla N° 4: </a:t>
            </a:r>
            <a:r>
              <a:rPr lang="es" sz="1200">
                <a:solidFill>
                  <a:schemeClr val="lt1"/>
                </a:solidFill>
                <a:latin typeface="Lato"/>
                <a:ea typeface="Lato"/>
                <a:cs typeface="Lato"/>
                <a:sym typeface="Lato"/>
              </a:rPr>
              <a:t>Coeficientes del modelo de RL</a:t>
            </a:r>
            <a:endParaRPr sz="1200"/>
          </a:p>
        </p:txBody>
      </p:sp>
      <p:sp>
        <p:nvSpPr>
          <p:cNvPr id="186" name="Google Shape;186;p27"/>
          <p:cNvSpPr txBox="1"/>
          <p:nvPr/>
        </p:nvSpPr>
        <p:spPr>
          <a:xfrm>
            <a:off x="5764588" y="2724925"/>
            <a:ext cx="3000000" cy="164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s" sz="1200">
                <a:solidFill>
                  <a:schemeClr val="lt1"/>
                </a:solidFill>
                <a:latin typeface="Lato"/>
                <a:ea typeface="Lato"/>
                <a:cs typeface="Lato"/>
                <a:sym typeface="Lato"/>
              </a:rPr>
              <a:t>Los factores que más influyen en la probabilidad de que un vuelo se retrase son los relacionados con el clima, el sistema nacional del espacio aéreo (NAS), y la llegada tardía de la aeronave. Estos son factores externos y operativos que no están bajo el control directo del vuelo..</a:t>
            </a:r>
            <a:endParaRPr sz="11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200"/>
              </a:spcBef>
              <a:spcAft>
                <a:spcPts val="0"/>
              </a:spcAft>
              <a:buClr>
                <a:schemeClr val="dk2"/>
              </a:buClr>
              <a:buSzPct val="68750"/>
              <a:buFont typeface="Arial"/>
              <a:buNone/>
            </a:pPr>
            <a:r>
              <a:rPr lang="es" sz="1600"/>
              <a:t>Se valida esta Hipótesis con los resultados de la Tabla N° 3: Métricas de matriz de confusión de regresión Logística, que nos indica que las métricas proporcionadas muestran un modelo de regresión logística con un rendimiento muy alto en ambas clases.  La Clase 0 (No Delay) y la Clase 1 (Delay).</a:t>
            </a:r>
            <a:endParaRPr sz="1600"/>
          </a:p>
          <a:p>
            <a:pPr indent="0" lvl="0" marL="0" rtl="0" algn="ctr">
              <a:spcBef>
                <a:spcPts val="12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29075" y="-310202"/>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000"/>
              <a:t>Recomendaciones</a:t>
            </a:r>
            <a:endParaRPr sz="3000"/>
          </a:p>
          <a:p>
            <a:pPr indent="0" lvl="0" marL="0" rtl="0" algn="ctr">
              <a:spcBef>
                <a:spcPts val="0"/>
              </a:spcBef>
              <a:spcAft>
                <a:spcPts val="0"/>
              </a:spcAft>
              <a:buNone/>
            </a:pPr>
            <a:r>
              <a:t/>
            </a:r>
            <a:endParaRPr sz="3000"/>
          </a:p>
        </p:txBody>
      </p:sp>
      <p:sp>
        <p:nvSpPr>
          <p:cNvPr id="197" name="Google Shape;197;p29"/>
          <p:cNvSpPr txBox="1"/>
          <p:nvPr>
            <p:ph type="title"/>
          </p:nvPr>
        </p:nvSpPr>
        <p:spPr>
          <a:xfrm>
            <a:off x="423600" y="470750"/>
            <a:ext cx="8296800" cy="33066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t/>
            </a:r>
            <a:endParaRPr sz="1600"/>
          </a:p>
          <a:p>
            <a:pPr indent="0" lvl="0" marL="0" rtl="0" algn="just">
              <a:lnSpc>
                <a:spcPct val="115000"/>
              </a:lnSpc>
              <a:spcBef>
                <a:spcPts val="0"/>
              </a:spcBef>
              <a:spcAft>
                <a:spcPts val="0"/>
              </a:spcAft>
              <a:buClr>
                <a:schemeClr val="dk2"/>
              </a:buClr>
              <a:buSzPts val="1100"/>
              <a:buFont typeface="Arial"/>
              <a:buNone/>
            </a:pPr>
            <a:r>
              <a:rPr lang="es" sz="1600"/>
              <a:t>Este modelo de regresión logística (RL) está logrando un rendimiento sobresaliente tanto en la clase "No Delay" como en la clase "Delay". Tiene una excelente capacidad para identificar correctamente ambas clases con muy pocos errores, como lo reflejan los altos valores de precisión, recall y F1 score. La exactitud del 98% es también muy indicativa de un modelo que generaliza bien y tiene un muy bajo número de errores. Sin embargo, es importante monitorear cualquier sesgo de clase, aunque aquí parece estar bien balanceado.</a:t>
            </a:r>
            <a:endParaRPr sz="1600"/>
          </a:p>
          <a:p>
            <a:pPr indent="0" lvl="0" marL="0" rtl="0" algn="just">
              <a:lnSpc>
                <a:spcPct val="115000"/>
              </a:lnSpc>
              <a:spcBef>
                <a:spcPts val="1200"/>
              </a:spcBef>
              <a:spcAft>
                <a:spcPts val="0"/>
              </a:spcAft>
              <a:buClr>
                <a:schemeClr val="dk2"/>
              </a:buClr>
              <a:buSzPts val="1100"/>
              <a:buFont typeface="Arial"/>
              <a:buNone/>
            </a:pPr>
            <a:r>
              <a:rPr lang="es" sz="1600"/>
              <a:t>En general, el modelo de RL parece estar bien estructurado para reflejar los factores clave que influyen en los retrasos, y resalta cómo los problemas externos (como el clima y las operaciones del NAS) juegan un papel fundamental, se recomienda su uso.</a:t>
            </a:r>
            <a:endParaRPr sz="1600"/>
          </a:p>
          <a:p>
            <a:pPr indent="0" lvl="0" marL="0" rtl="0" algn="just">
              <a:lnSpc>
                <a:spcPct val="115000"/>
              </a:lnSpc>
              <a:spcBef>
                <a:spcPts val="1200"/>
              </a:spcBef>
              <a:spcAft>
                <a:spcPts val="0"/>
              </a:spcAft>
              <a:buClr>
                <a:schemeClr val="dk2"/>
              </a:buClr>
              <a:buSzPts val="1100"/>
              <a:buFont typeface="Arial"/>
              <a:buNone/>
            </a:pPr>
            <a:r>
              <a:t/>
            </a:r>
            <a:endParaRPr sz="1600"/>
          </a:p>
          <a:p>
            <a:pPr indent="0" lvl="0" marL="0" rtl="0" algn="just">
              <a:lnSpc>
                <a:spcPct val="115000"/>
              </a:lnSpc>
              <a:spcBef>
                <a:spcPts val="1200"/>
              </a:spcBef>
              <a:spcAft>
                <a:spcPts val="0"/>
              </a:spcAft>
              <a:buClr>
                <a:schemeClr val="dk2"/>
              </a:buClr>
              <a:buSzPts val="1100"/>
              <a:buFont typeface="Arial"/>
              <a:buNone/>
            </a:pPr>
            <a:r>
              <a:t/>
            </a:r>
            <a:endParaRPr sz="1600"/>
          </a:p>
          <a:p>
            <a:pPr indent="0" lvl="0" marL="0" rtl="0" algn="just">
              <a:spcBef>
                <a:spcPts val="0"/>
              </a:spcBef>
              <a:spcAft>
                <a:spcPts val="0"/>
              </a:spcAft>
              <a:buClr>
                <a:schemeClr val="dk2"/>
              </a:buClr>
              <a:buSzPts val="1100"/>
              <a:buFont typeface="Arial"/>
              <a:buNone/>
            </a:pPr>
            <a:r>
              <a:t/>
            </a:r>
            <a:endParaRPr b="0" sz="1550">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Muchas gracias</a:t>
            </a:r>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l">
              <a:lnSpc>
                <a:spcPct val="133333"/>
              </a:lnSpc>
              <a:spcBef>
                <a:spcPts val="0"/>
              </a:spcBef>
              <a:spcAft>
                <a:spcPts val="1700"/>
              </a:spcAft>
              <a:buClr>
                <a:schemeClr val="dk2"/>
              </a:buClr>
              <a:buSzPts val="1100"/>
              <a:buFont typeface="Arial"/>
              <a:buNone/>
            </a:pPr>
            <a:r>
              <a:rPr lang="es"/>
              <a:t>Caso</a:t>
            </a:r>
            <a:endParaRPr/>
          </a:p>
        </p:txBody>
      </p:sp>
      <p:sp>
        <p:nvSpPr>
          <p:cNvPr id="79" name="Google Shape;79;p1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De análisis</a:t>
            </a:r>
            <a:endParaRPr/>
          </a:p>
        </p:txBody>
      </p:sp>
      <p:sp>
        <p:nvSpPr>
          <p:cNvPr id="80" name="Google Shape;80;p14"/>
          <p:cNvSpPr txBox="1"/>
          <p:nvPr>
            <p:ph idx="2" type="body"/>
          </p:nvPr>
        </p:nvSpPr>
        <p:spPr>
          <a:xfrm>
            <a:off x="4939500" y="375775"/>
            <a:ext cx="3837000" cy="4202100"/>
          </a:xfrm>
          <a:prstGeom prst="rect">
            <a:avLst/>
          </a:prstGeom>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lang="es" sz="1200"/>
              <a:t>Este proyecto se </a:t>
            </a:r>
            <a:r>
              <a:rPr lang="es" sz="1200"/>
              <a:t>centró</a:t>
            </a:r>
            <a:r>
              <a:rPr lang="es" sz="1200"/>
              <a:t> en el análisis de datos para  el </a:t>
            </a:r>
            <a:r>
              <a:rPr lang="es" sz="1200"/>
              <a:t>Departamento de Transporte de EE.UU., específicamente la Oficina de Estadísticas de Transporte </a:t>
            </a:r>
            <a:r>
              <a:rPr lang="es" sz="1200"/>
              <a:t>. </a:t>
            </a:r>
            <a:endParaRPr sz="1200"/>
          </a:p>
          <a:p>
            <a:pPr indent="0" lvl="0" marL="0" marR="0" rtl="0" algn="just">
              <a:lnSpc>
                <a:spcPct val="115000"/>
              </a:lnSpc>
              <a:spcBef>
                <a:spcPts val="1200"/>
              </a:spcBef>
              <a:spcAft>
                <a:spcPts val="0"/>
              </a:spcAft>
              <a:buNone/>
            </a:pPr>
            <a:r>
              <a:rPr lang="es" sz="1200"/>
              <a:t>Para dar contexto, las aerolíneas</a:t>
            </a:r>
            <a:r>
              <a:rPr lang="es" sz="1200"/>
              <a:t> notifican las causas de los retrasos en cinco categorías generales: carrier, late_aircraft, NAS, weather y security.</a:t>
            </a:r>
            <a:endParaRPr sz="1200">
              <a:solidFill>
                <a:schemeClr val="dk2"/>
              </a:solidFill>
            </a:endParaRPr>
          </a:p>
          <a:p>
            <a:pPr indent="0" lvl="0" marL="0" marR="0" rtl="0" algn="just">
              <a:lnSpc>
                <a:spcPct val="115000"/>
              </a:lnSpc>
              <a:spcBef>
                <a:spcPts val="1200"/>
              </a:spcBef>
              <a:spcAft>
                <a:spcPts val="0"/>
              </a:spcAft>
              <a:buNone/>
            </a:pPr>
            <a:r>
              <a:rPr lang="es" sz="1200"/>
              <a:t>I</a:t>
            </a:r>
            <a:r>
              <a:rPr lang="es" sz="1200"/>
              <a:t>nforman los datos de puntualidad y las causas de los retrasos. </a:t>
            </a:r>
            <a:endParaRPr sz="1200"/>
          </a:p>
          <a:p>
            <a:pPr indent="0" lvl="0" marL="0" marR="0" rtl="0" algn="just">
              <a:lnSpc>
                <a:spcPct val="115000"/>
              </a:lnSpc>
              <a:spcBef>
                <a:spcPts val="1200"/>
              </a:spcBef>
              <a:spcAft>
                <a:spcPts val="0"/>
              </a:spcAft>
              <a:buNone/>
            </a:pPr>
            <a:r>
              <a:rPr lang="es" sz="1200"/>
              <a:t>Las aerolíneas que informan son: AS, G4, AA, DL, 9E, MQ, F9, HA, B6, OH, NK, </a:t>
            </a:r>
            <a:r>
              <a:rPr lang="es" sz="1200"/>
              <a:t> OO, UA, WN, </a:t>
            </a:r>
            <a:r>
              <a:rPr lang="es" sz="1200"/>
              <a:t>YX.</a:t>
            </a:r>
            <a:endParaRPr sz="1200"/>
          </a:p>
          <a:p>
            <a:pPr indent="0" lvl="0" marL="0" rtl="0" algn="just">
              <a:spcBef>
                <a:spcPts val="1200"/>
              </a:spcBef>
              <a:spcAft>
                <a:spcPts val="0"/>
              </a:spcAft>
              <a:buClr>
                <a:schemeClr val="dk2"/>
              </a:buClr>
              <a:buSzPts val="1100"/>
              <a:buFont typeface="Arial"/>
              <a:buNone/>
            </a:pPr>
            <a:r>
              <a:rPr lang="es" sz="1200"/>
              <a:t>Por lo anterior es necesario Validar  (refutar o confirmar) estas hipótesis mediante el análisis de los datos, y proporcionar recomendaciones estratégicas basadas en los hallazgos . Periodo analizado: Enero 2023.</a:t>
            </a:r>
            <a:endParaRPr sz="1200"/>
          </a:p>
          <a:p>
            <a:pPr indent="0" lvl="0" marL="0" marR="0" rtl="0" algn="just">
              <a:lnSpc>
                <a:spcPct val="115000"/>
              </a:lnSpc>
              <a:spcBef>
                <a:spcPts val="1200"/>
              </a:spcBef>
              <a:spcAft>
                <a:spcPts val="0"/>
              </a:spcAft>
              <a:buNone/>
            </a:pPr>
            <a:r>
              <a:t/>
            </a:r>
            <a:endParaRPr sz="1200"/>
          </a:p>
          <a:p>
            <a:pPr indent="0" lvl="0" marL="0" rtl="0" algn="just">
              <a:lnSpc>
                <a:spcPct val="150000"/>
              </a:lnSpc>
              <a:spcBef>
                <a:spcPts val="1200"/>
              </a:spcBef>
              <a:spcAft>
                <a:spcPts val="1200"/>
              </a:spcAft>
              <a:buNone/>
            </a:pPr>
            <a:r>
              <a:t/>
            </a:r>
            <a:endParaRPr sz="1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a:t>
            </a:r>
            <a:r>
              <a:rPr lang="es" sz="2000"/>
              <a:t>relativo:</a:t>
            </a:r>
            <a:r>
              <a:rPr lang="es" sz="2000"/>
              <a:t> “Análisis de Aerolíneas”</a:t>
            </a:r>
            <a:endParaRPr sz="2000"/>
          </a:p>
        </p:txBody>
      </p:sp>
      <p:sp>
        <p:nvSpPr>
          <p:cNvPr id="86" name="Google Shape;86;p15"/>
          <p:cNvSpPr txBox="1"/>
          <p:nvPr>
            <p:ph type="title"/>
          </p:nvPr>
        </p:nvSpPr>
        <p:spPr>
          <a:xfrm>
            <a:off x="423600" y="458650"/>
            <a:ext cx="8296800" cy="3913800"/>
          </a:xfrm>
          <a:prstGeom prst="rect">
            <a:avLst/>
          </a:prstGeom>
        </p:spPr>
        <p:txBody>
          <a:bodyPr anchorCtr="0" anchor="ctr" bIns="91425" lIns="91425" spcFirstLastPara="1" rIns="91425" wrap="square" tIns="91425">
            <a:normAutofit fontScale="90000"/>
          </a:bodyPr>
          <a:lstStyle/>
          <a:p>
            <a:pPr indent="0" lvl="0" marL="0" rtl="0" algn="just">
              <a:spcBef>
                <a:spcPts val="0"/>
              </a:spcBef>
              <a:spcAft>
                <a:spcPts val="0"/>
              </a:spcAft>
              <a:buNone/>
            </a:pPr>
            <a:r>
              <a:rPr b="0" lang="es" sz="1550">
                <a:latin typeface="Lato"/>
                <a:ea typeface="Lato"/>
                <a:cs typeface="Lato"/>
                <a:sym typeface="Lato"/>
              </a:rPr>
              <a:t>Para el estudio se cuenta con una base de datos de 15 </a:t>
            </a:r>
            <a:r>
              <a:rPr b="0" lang="es" sz="1550">
                <a:latin typeface="Lato"/>
                <a:ea typeface="Lato"/>
                <a:cs typeface="Lato"/>
                <a:sym typeface="Lato"/>
              </a:rPr>
              <a:t>aerolíneas</a:t>
            </a:r>
            <a:r>
              <a:rPr b="0" lang="es" sz="1550">
                <a:latin typeface="Lato"/>
                <a:ea typeface="Lato"/>
                <a:cs typeface="Lato"/>
                <a:sym typeface="Lato"/>
              </a:rPr>
              <a:t> con 2797 rutas, la cual se </a:t>
            </a:r>
            <a:r>
              <a:rPr b="0" lang="es" sz="1550">
                <a:latin typeface="Lato"/>
                <a:ea typeface="Lato"/>
                <a:cs typeface="Lato"/>
                <a:sym typeface="Lato"/>
              </a:rPr>
              <a:t>proceso con técnica de Análisis de Datos, cálculo de riesgo relativo y se desarrolló la metodología  de segmentación (Cuartiles) para validación  de hipótesis y clasificar por grupos con mayor riesgo relativo.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p:txBody>
      </p:sp>
      <p:pic>
        <p:nvPicPr>
          <p:cNvPr id="87" name="Google Shape;87;p15"/>
          <p:cNvPicPr preferRelativeResize="0"/>
          <p:nvPr/>
        </p:nvPicPr>
        <p:blipFill rotWithShape="1">
          <a:blip r:embed="rId3">
            <a:alphaModFix/>
          </a:blip>
          <a:srcRect b="60876" l="12625" r="67601" t="14821"/>
          <a:stretch/>
        </p:blipFill>
        <p:spPr>
          <a:xfrm>
            <a:off x="2227875" y="1718625"/>
            <a:ext cx="4353449" cy="188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423600" y="657475"/>
            <a:ext cx="8296800" cy="3684900"/>
          </a:xfrm>
          <a:prstGeom prst="rect">
            <a:avLst/>
          </a:prstGeom>
        </p:spPr>
        <p:txBody>
          <a:bodyPr anchorCtr="0" anchor="ctr" bIns="91425" lIns="91425" spcFirstLastPara="1" rIns="91425" wrap="square" tIns="91425">
            <a:normAutofit fontScale="90000"/>
          </a:bodyPr>
          <a:lstStyle/>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sz="1550">
              <a:latin typeface="Lato"/>
              <a:ea typeface="Lato"/>
              <a:cs typeface="Lato"/>
              <a:sym typeface="Lato"/>
            </a:endParaRPr>
          </a:p>
          <a:p>
            <a:pPr indent="0" lvl="0" marL="0" rtl="0" algn="just">
              <a:spcBef>
                <a:spcPts val="0"/>
              </a:spcBef>
              <a:spcAft>
                <a:spcPts val="0"/>
              </a:spcAft>
              <a:buNone/>
            </a:pPr>
            <a:r>
              <a:rPr lang="es" sz="1650">
                <a:latin typeface="Lato"/>
                <a:ea typeface="Lato"/>
                <a:cs typeface="Lato"/>
                <a:sym typeface="Lato"/>
              </a:rPr>
              <a:t>Las Hipótesis que se deben validar, para saber qué hace que un vuelo presente retraso son las siguientes:</a:t>
            </a:r>
            <a:endParaRPr sz="1650">
              <a:latin typeface="Lato"/>
              <a:ea typeface="Lato"/>
              <a:cs typeface="Lato"/>
              <a:sym typeface="Lato"/>
            </a:endParaRPr>
          </a:p>
          <a:p>
            <a:pPr indent="0" lvl="0" marL="0" rtl="0" algn="just">
              <a:spcBef>
                <a:spcPts val="0"/>
              </a:spcBef>
              <a:spcAft>
                <a:spcPts val="0"/>
              </a:spcAft>
              <a:buNone/>
            </a:pPr>
            <a:r>
              <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I) Existen rutas que presentan una mayor frecuencia de retrasos en comparación con otras.</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II) Es posible calcular el tiempo promedio de retraso por ruta utilizando las variables disponibles.</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III) Con los datos disponibles, se puede identificar el principal motivo que genera los retrasos en los vuelos.</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IV) Determinados orígenes y destinos contribuyen de manera significativa a los retrasos de los vuelos.</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V) La Regresión Lineal permite predecir de manera efectiva el tiempo de retraso de un vuelo.</a:t>
            </a:r>
            <a:endParaRPr sz="1650">
              <a:latin typeface="Lato"/>
              <a:ea typeface="Lato"/>
              <a:cs typeface="Lato"/>
              <a:sym typeface="Lato"/>
            </a:endParaRPr>
          </a:p>
          <a:p>
            <a:pPr indent="0" lvl="0" marL="0" rtl="0" algn="just">
              <a:lnSpc>
                <a:spcPct val="115000"/>
              </a:lnSpc>
              <a:spcBef>
                <a:spcPts val="1200"/>
              </a:spcBef>
              <a:spcAft>
                <a:spcPts val="0"/>
              </a:spcAft>
              <a:buNone/>
            </a:pPr>
            <a:r>
              <a:rPr lang="es" sz="1650">
                <a:latin typeface="Lato"/>
                <a:ea typeface="Lato"/>
                <a:cs typeface="Lato"/>
                <a:sym typeface="Lato"/>
              </a:rPr>
              <a:t>VI) La Regresión Logística es una herramienta adecuada para determinar el estado (a tiempo o retrasado) de un vuelo.</a:t>
            </a:r>
            <a:endParaRPr sz="1650">
              <a:solidFill>
                <a:schemeClr val="dk2"/>
              </a:solidFill>
              <a:latin typeface="Arial"/>
              <a:ea typeface="Arial"/>
              <a:cs typeface="Arial"/>
              <a:sym typeface="Arial"/>
            </a:endParaRPr>
          </a:p>
          <a:p>
            <a:pPr indent="0" lvl="0" marL="0" rtl="0" algn="just">
              <a:spcBef>
                <a:spcPts val="1200"/>
              </a:spcBef>
              <a:spcAft>
                <a:spcPts val="0"/>
              </a:spcAft>
              <a:buNone/>
            </a:pPr>
            <a:r>
              <a:t/>
            </a:r>
            <a:endParaRPr b="0" sz="1550">
              <a:latin typeface="Lato"/>
              <a:ea typeface="Lato"/>
              <a:cs typeface="Lato"/>
              <a:sym typeface="Lato"/>
            </a:endParaRPr>
          </a:p>
          <a:p>
            <a:pPr indent="0" lvl="0" marL="0" rtl="0" algn="just">
              <a:spcBef>
                <a:spcPts val="0"/>
              </a:spcBef>
              <a:spcAft>
                <a:spcPts val="0"/>
              </a:spcAft>
              <a:buClr>
                <a:schemeClr val="dk2"/>
              </a:buClr>
              <a:buSzPct val="91666"/>
              <a:buFont typeface="Arial"/>
              <a:buNone/>
            </a:pPr>
            <a:r>
              <a:t/>
            </a:r>
            <a:endParaRPr b="0" sz="1200">
              <a:solidFill>
                <a:srgbClr val="374151"/>
              </a:solidFill>
              <a:highlight>
                <a:srgbClr val="FFFFFF"/>
              </a:highlight>
              <a:latin typeface="Arial"/>
              <a:ea typeface="Arial"/>
              <a:cs typeface="Arial"/>
              <a:sym typeface="Arial"/>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a:p>
            <a:pPr indent="0" lvl="0" marL="0" rtl="0" algn="just">
              <a:spcBef>
                <a:spcPts val="0"/>
              </a:spcBef>
              <a:spcAft>
                <a:spcPts val="0"/>
              </a:spcAft>
              <a:buNone/>
            </a:pPr>
            <a:r>
              <a:t/>
            </a:r>
            <a:endParaRPr b="0" sz="1550">
              <a:latin typeface="Lato"/>
              <a:ea typeface="Lato"/>
              <a:cs typeface="Lato"/>
              <a:sym typeface="Lato"/>
            </a:endParaRPr>
          </a:p>
        </p:txBody>
      </p:sp>
      <p:sp>
        <p:nvSpPr>
          <p:cNvPr id="93" name="Google Shape;93;p16"/>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nvSpPr>
        <p:spPr>
          <a:xfrm>
            <a:off x="382750" y="365325"/>
            <a:ext cx="8243100" cy="34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I) Existen rutas que presentan una mayor frecuencia de retrasos en comparación con otras.</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99" name="Google Shape;99;p17"/>
          <p:cNvSpPr txBox="1"/>
          <p:nvPr/>
        </p:nvSpPr>
        <p:spPr>
          <a:xfrm>
            <a:off x="329075" y="3906663"/>
            <a:ext cx="8635200" cy="116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Figura N° 1:  Frecuencia de retrasos por ruta (arr_delay_winsorized).</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rPr b="1" lang="es" sz="1600">
                <a:solidFill>
                  <a:schemeClr val="lt1"/>
                </a:solidFill>
                <a:latin typeface="Raleway"/>
                <a:ea typeface="Raleway"/>
                <a:cs typeface="Raleway"/>
                <a:sym typeface="Raleway"/>
              </a:rPr>
              <a:t>Se valida la hipótesis con los resultados obtenidos.:  Frecuencia de retrasos por ruta (arr_delay_winsorized) que muestra que la ruta LGA to ORD tiene una frecuencia de 147 retrasos en el periodo analizado.</a:t>
            </a:r>
            <a:endParaRPr sz="1550">
              <a:solidFill>
                <a:schemeClr val="lt1"/>
              </a:solidFill>
              <a:latin typeface="Lato"/>
              <a:ea typeface="Lato"/>
              <a:cs typeface="Lato"/>
              <a:sym typeface="Lato"/>
            </a:endParaRPr>
          </a:p>
        </p:txBody>
      </p:sp>
      <p:sp>
        <p:nvSpPr>
          <p:cNvPr id="100" name="Google Shape;100;p17"/>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01" name="Google Shape;101;p17"/>
          <p:cNvPicPr preferRelativeResize="0"/>
          <p:nvPr/>
        </p:nvPicPr>
        <p:blipFill rotWithShape="1">
          <a:blip r:embed="rId3">
            <a:alphaModFix/>
          </a:blip>
          <a:srcRect b="29125" l="7759" r="63414" t="23432"/>
          <a:stretch/>
        </p:blipFill>
        <p:spPr>
          <a:xfrm>
            <a:off x="1889325" y="778550"/>
            <a:ext cx="5444977" cy="3163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nvSpPr>
        <p:spPr>
          <a:xfrm>
            <a:off x="254400" y="946713"/>
            <a:ext cx="86352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Tabla N° 1:  Tiempo promedio de retraso por ruta</a:t>
            </a:r>
            <a:endParaRPr/>
          </a:p>
        </p:txBody>
      </p:sp>
      <p:sp>
        <p:nvSpPr>
          <p:cNvPr id="107" name="Google Shape;107;p18"/>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pic>
        <p:nvPicPr>
          <p:cNvPr id="108" name="Google Shape;108;p18"/>
          <p:cNvPicPr preferRelativeResize="0"/>
          <p:nvPr/>
        </p:nvPicPr>
        <p:blipFill rotWithShape="1">
          <a:blip r:embed="rId3">
            <a:alphaModFix/>
          </a:blip>
          <a:srcRect b="18277" l="4140" r="73072" t="13369"/>
          <a:stretch/>
        </p:blipFill>
        <p:spPr>
          <a:xfrm>
            <a:off x="2876850" y="1259575"/>
            <a:ext cx="2678902" cy="2836775"/>
          </a:xfrm>
          <a:prstGeom prst="rect">
            <a:avLst/>
          </a:prstGeom>
          <a:noFill/>
          <a:ln>
            <a:noFill/>
          </a:ln>
        </p:spPr>
      </p:pic>
      <p:sp>
        <p:nvSpPr>
          <p:cNvPr id="109" name="Google Shape;109;p18"/>
          <p:cNvSpPr txBox="1"/>
          <p:nvPr/>
        </p:nvSpPr>
        <p:spPr>
          <a:xfrm>
            <a:off x="425600" y="388639"/>
            <a:ext cx="8296800" cy="470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II) Es posible calcular el tiempo promedio de retraso por ruta utilizando las variables disponibles.</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rPr lang="es" sz="1550">
                <a:solidFill>
                  <a:schemeClr val="lt1"/>
                </a:solidFill>
                <a:latin typeface="Lato"/>
                <a:ea typeface="Lato"/>
                <a:cs typeface="Lato"/>
                <a:sym typeface="Lato"/>
              </a:rPr>
              <a:t>Con los resultados de la tabla N° 1 podemos indicar que existen 4 rutas que presentan el mayor valor promedio de retraso (AUS to SRQ, BOS to VPS, FLL to PIE y LGA to MTJ, por lo tanto se valida la hipótesis.</a:t>
            </a:r>
            <a:endParaRPr sz="155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425600" y="456675"/>
            <a:ext cx="8296800" cy="32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550">
                <a:solidFill>
                  <a:schemeClr val="lt1"/>
                </a:solidFill>
                <a:latin typeface="Lato"/>
                <a:ea typeface="Lato"/>
                <a:cs typeface="Lato"/>
                <a:sym typeface="Lato"/>
              </a:rPr>
              <a:t>II) Es posible calcular el tiempo promedio de retraso por ruta utilizando las variables disponibles.</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15" name="Google Shape;115;p19"/>
          <p:cNvSpPr txBox="1"/>
          <p:nvPr/>
        </p:nvSpPr>
        <p:spPr>
          <a:xfrm>
            <a:off x="425600" y="4288988"/>
            <a:ext cx="86352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Figura </a:t>
            </a:r>
            <a:r>
              <a:rPr lang="es" sz="1550">
                <a:solidFill>
                  <a:schemeClr val="lt1"/>
                </a:solidFill>
                <a:latin typeface="Lato"/>
                <a:ea typeface="Lato"/>
                <a:cs typeface="Lato"/>
                <a:sym typeface="Lato"/>
              </a:rPr>
              <a:t> N° 2:  Tiempo promedio de retraso por ruta</a:t>
            </a:r>
            <a:endParaRPr/>
          </a:p>
        </p:txBody>
      </p:sp>
      <p:pic>
        <p:nvPicPr>
          <p:cNvPr id="116" name="Google Shape;116;p19"/>
          <p:cNvPicPr preferRelativeResize="0"/>
          <p:nvPr/>
        </p:nvPicPr>
        <p:blipFill rotWithShape="1">
          <a:blip r:embed="rId3">
            <a:alphaModFix/>
          </a:blip>
          <a:srcRect b="17276" l="1335" r="63322" t="13700"/>
          <a:stretch/>
        </p:blipFill>
        <p:spPr>
          <a:xfrm>
            <a:off x="2035425" y="914600"/>
            <a:ext cx="5017098" cy="3459150"/>
          </a:xfrm>
          <a:prstGeom prst="rect">
            <a:avLst/>
          </a:prstGeom>
          <a:noFill/>
          <a:ln>
            <a:noFill/>
          </a:ln>
        </p:spPr>
      </p:pic>
      <p:sp>
        <p:nvSpPr>
          <p:cNvPr id="117" name="Google Shape;117;p19"/>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nvSpPr>
        <p:spPr>
          <a:xfrm>
            <a:off x="425600" y="456675"/>
            <a:ext cx="8296800" cy="32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III) Con los datos disponibles, se puede identificar el principal motivo que genera los retrasos en los vuelos.</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23" name="Google Shape;123;p20"/>
          <p:cNvSpPr txBox="1"/>
          <p:nvPr/>
        </p:nvSpPr>
        <p:spPr>
          <a:xfrm>
            <a:off x="9838" y="4329288"/>
            <a:ext cx="86352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Figura  N° 3:  Motivos que generan retraso por ruta</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rPr b="1" lang="es" sz="1600">
                <a:solidFill>
                  <a:schemeClr val="lt1"/>
                </a:solidFill>
                <a:latin typeface="Raleway"/>
                <a:ea typeface="Raleway"/>
                <a:cs typeface="Raleway"/>
                <a:sym typeface="Raleway"/>
              </a:rPr>
              <a:t>Se valida la hipótesis. Motivos que generan retraso por ruta, siendo late_aircraft el principal motivo que genera los retrasos con un 39,21 %.</a:t>
            </a:r>
            <a:endParaRPr sz="1550">
              <a:solidFill>
                <a:schemeClr val="lt1"/>
              </a:solidFill>
              <a:latin typeface="Lato"/>
              <a:ea typeface="Lato"/>
              <a:cs typeface="Lato"/>
              <a:sym typeface="Lato"/>
            </a:endParaRPr>
          </a:p>
          <a:p>
            <a:pPr indent="0" lvl="0" marL="0" rtl="0" algn="ctr">
              <a:spcBef>
                <a:spcPts val="0"/>
              </a:spcBef>
              <a:spcAft>
                <a:spcPts val="0"/>
              </a:spcAft>
              <a:buNone/>
            </a:pPr>
            <a:r>
              <a:t/>
            </a:r>
            <a:endParaRPr sz="1550">
              <a:solidFill>
                <a:schemeClr val="lt1"/>
              </a:solidFill>
              <a:latin typeface="Lato"/>
              <a:ea typeface="Lato"/>
              <a:cs typeface="Lato"/>
              <a:sym typeface="Lato"/>
            </a:endParaRPr>
          </a:p>
        </p:txBody>
      </p:sp>
      <p:pic>
        <p:nvPicPr>
          <p:cNvPr id="124" name="Google Shape;124;p20"/>
          <p:cNvPicPr preferRelativeResize="0"/>
          <p:nvPr/>
        </p:nvPicPr>
        <p:blipFill rotWithShape="1">
          <a:blip r:embed="rId3">
            <a:alphaModFix/>
          </a:blip>
          <a:srcRect b="10129" l="9464" r="64527" t="24685"/>
          <a:stretch/>
        </p:blipFill>
        <p:spPr>
          <a:xfrm>
            <a:off x="2669175" y="918975"/>
            <a:ext cx="3517338" cy="3111949"/>
          </a:xfrm>
          <a:prstGeom prst="rect">
            <a:avLst/>
          </a:prstGeom>
          <a:noFill/>
          <a:ln>
            <a:noFill/>
          </a:ln>
        </p:spPr>
      </p:pic>
      <p:sp>
        <p:nvSpPr>
          <p:cNvPr id="125" name="Google Shape;125;p20"/>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nvSpPr>
        <p:spPr>
          <a:xfrm>
            <a:off x="425600" y="456675"/>
            <a:ext cx="8296800" cy="32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es" sz="1550">
                <a:solidFill>
                  <a:schemeClr val="lt1"/>
                </a:solidFill>
                <a:latin typeface="Lato"/>
                <a:ea typeface="Lato"/>
                <a:cs typeface="Lato"/>
                <a:sym typeface="Lato"/>
              </a:rPr>
              <a:t>IV) Determinados orígenes y destinos contribuyen de manera significativa a los retrasos de los vuelos.</a:t>
            </a:r>
            <a:endParaRPr sz="1550">
              <a:solidFill>
                <a:schemeClr val="lt1"/>
              </a:solidFill>
              <a:latin typeface="Lato"/>
              <a:ea typeface="Lato"/>
              <a:cs typeface="Lato"/>
              <a:sym typeface="Lato"/>
            </a:endParaRPr>
          </a:p>
          <a:p>
            <a:pPr indent="0" lvl="0" marL="0" rtl="0" algn="just">
              <a:spcBef>
                <a:spcPts val="120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None/>
            </a:pPr>
            <a:r>
              <a:t/>
            </a:r>
            <a:endParaRPr sz="1550">
              <a:solidFill>
                <a:schemeClr val="lt1"/>
              </a:solidFill>
              <a:latin typeface="Lato"/>
              <a:ea typeface="Lato"/>
              <a:cs typeface="Lato"/>
              <a:sym typeface="Lato"/>
            </a:endParaRPr>
          </a:p>
          <a:p>
            <a:pPr indent="0" lvl="0" marL="0" rtl="0" algn="just">
              <a:spcBef>
                <a:spcPts val="0"/>
              </a:spcBef>
              <a:spcAft>
                <a:spcPts val="0"/>
              </a:spcAft>
              <a:buClr>
                <a:schemeClr val="dk2"/>
              </a:buClr>
              <a:buSzPts val="1100"/>
              <a:buFont typeface="Arial"/>
              <a:buNone/>
            </a:pPr>
            <a:r>
              <a:t/>
            </a:r>
            <a:endParaRPr sz="1550">
              <a:solidFill>
                <a:schemeClr val="lt1"/>
              </a:solidFill>
              <a:latin typeface="Lato"/>
              <a:ea typeface="Lato"/>
              <a:cs typeface="Lato"/>
              <a:sym typeface="Lato"/>
            </a:endParaRPr>
          </a:p>
        </p:txBody>
      </p:sp>
      <p:sp>
        <p:nvSpPr>
          <p:cNvPr id="131" name="Google Shape;131;p21"/>
          <p:cNvSpPr txBox="1"/>
          <p:nvPr/>
        </p:nvSpPr>
        <p:spPr>
          <a:xfrm>
            <a:off x="9838" y="4329288"/>
            <a:ext cx="8635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50">
                <a:solidFill>
                  <a:schemeClr val="lt1"/>
                </a:solidFill>
                <a:latin typeface="Lato"/>
                <a:ea typeface="Lato"/>
                <a:cs typeface="Lato"/>
                <a:sym typeface="Lato"/>
              </a:rPr>
              <a:t>Figura  N° 4:  </a:t>
            </a:r>
            <a:r>
              <a:rPr lang="es" sz="1550">
                <a:solidFill>
                  <a:schemeClr val="lt1"/>
                </a:solidFill>
                <a:latin typeface="Lato"/>
                <a:ea typeface="Lato"/>
                <a:cs typeface="Lato"/>
                <a:sym typeface="Lato"/>
              </a:rPr>
              <a:t>Orígenes</a:t>
            </a:r>
            <a:r>
              <a:rPr lang="es" sz="1550">
                <a:solidFill>
                  <a:schemeClr val="lt1"/>
                </a:solidFill>
                <a:latin typeface="Lato"/>
                <a:ea typeface="Lato"/>
                <a:cs typeface="Lato"/>
                <a:sym typeface="Lato"/>
              </a:rPr>
              <a:t> y destinos (Rutas) que contribuyen a los retrasos ruta</a:t>
            </a:r>
            <a:endParaRPr sz="1550">
              <a:solidFill>
                <a:schemeClr val="lt1"/>
              </a:solidFill>
              <a:latin typeface="Lato"/>
              <a:ea typeface="Lato"/>
              <a:cs typeface="Lato"/>
              <a:sym typeface="Lato"/>
            </a:endParaRPr>
          </a:p>
          <a:p>
            <a:pPr indent="0" lvl="0" marL="0" rtl="0" algn="ctr">
              <a:spcBef>
                <a:spcPts val="0"/>
              </a:spcBef>
              <a:spcAft>
                <a:spcPts val="0"/>
              </a:spcAft>
              <a:buNone/>
            </a:pPr>
            <a:r>
              <a:rPr lang="es" sz="1550">
                <a:solidFill>
                  <a:schemeClr val="lt1"/>
                </a:solidFill>
                <a:latin typeface="Lato"/>
                <a:ea typeface="Lato"/>
                <a:cs typeface="Lato"/>
                <a:sym typeface="Lato"/>
              </a:rPr>
              <a:t>Se valida la hipótesis como podemos ver en la figura.</a:t>
            </a:r>
            <a:endParaRPr sz="1550">
              <a:solidFill>
                <a:schemeClr val="lt1"/>
              </a:solidFill>
              <a:latin typeface="Lato"/>
              <a:ea typeface="Lato"/>
              <a:cs typeface="Lato"/>
              <a:sym typeface="Lato"/>
            </a:endParaRPr>
          </a:p>
        </p:txBody>
      </p:sp>
      <p:pic>
        <p:nvPicPr>
          <p:cNvPr id="132" name="Google Shape;132;p21"/>
          <p:cNvPicPr preferRelativeResize="0"/>
          <p:nvPr/>
        </p:nvPicPr>
        <p:blipFill rotWithShape="1">
          <a:blip r:embed="rId3">
            <a:alphaModFix/>
          </a:blip>
          <a:srcRect b="11410" l="1522" r="64709" t="13418"/>
          <a:stretch/>
        </p:blipFill>
        <p:spPr>
          <a:xfrm>
            <a:off x="2188488" y="1056000"/>
            <a:ext cx="4165074" cy="3273299"/>
          </a:xfrm>
          <a:prstGeom prst="rect">
            <a:avLst/>
          </a:prstGeom>
          <a:noFill/>
          <a:ln>
            <a:noFill/>
          </a:ln>
        </p:spPr>
      </p:pic>
      <p:sp>
        <p:nvSpPr>
          <p:cNvPr id="133" name="Google Shape;133;p21"/>
          <p:cNvSpPr txBox="1"/>
          <p:nvPr>
            <p:ph type="title"/>
          </p:nvPr>
        </p:nvSpPr>
        <p:spPr>
          <a:xfrm>
            <a:off x="329075" y="-127025"/>
            <a:ext cx="8296800" cy="7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Riesgo relativo: “Análisis de Aerolíneas”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